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modernComment_7FF6438C_836147F2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146845580" r:id="rId7"/>
    <p:sldId id="2146845582" r:id="rId8"/>
    <p:sldId id="2146845557" r:id="rId9"/>
    <p:sldId id="2146845579" r:id="rId10"/>
    <p:sldId id="214684558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78A9AB-82E9-9C27-6D99-0FD3616348B5}" name="Mana Kato" initials="MK" userId="S::mana.kato@lilly.com::a1748e3f-4b48-4f01-ab34-0e036fa5f8e9" providerId="AD"/>
  <p188:author id="{59624AD6-9AAD-2717-39F5-4073BCA2837C}" name="Shin Ohmori" initials="SO" userId="S::ohmori_shin@lilly.com::771f5cf9-3a1e-46c1-932b-873ab197a59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57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omments/modernComment_7FF6438C_836147F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8EA2CD0-B5A9-4015-8B00-C876381DE969}" authorId="{59624AD6-9AAD-2717-39F5-4073BCA2837C}" created="2024-07-17T11:32:53.93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204190706" sldId="2146845580"/>
      <ac:graphicFrameMk id="6" creationId="{8A72047F-DD56-7647-D021-7DF35E9C9872}"/>
    </ac:deMkLst>
    <p188:txBody>
      <a:bodyPr/>
      <a:lstStyle/>
      <a:p>
        <a:r>
          <a:rPr lang="ja-JP" altLang="en-US"/>
          <a:t>パートナー医療機関で行われた医行為の保険外併用療養費はパートナー医療機関で保険算定手続きを行うこと（厚生労働省医政局研究開発政策課、厚生労働省保険局医療課 事務連絡 令和6年7月4日）</a:t>
        </a:r>
      </a:p>
    </p188:txBody>
  </p188:cm>
  <p188:cm id="{4A126A6C-04D2-416F-B848-FF81CB54FCB8}" authorId="{59624AD6-9AAD-2717-39F5-4073BCA2837C}" created="2024-09-11T04:14:50.73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204190706" sldId="2146845580"/>
      <ac:graphicFrameMk id="6" creationId="{8A72047F-DD56-7647-D021-7DF35E9C9872}"/>
      <ac:tblMk/>
      <ac:tcMk rowId="4205164642" colId="1055723111"/>
      <ac:txMk cp="14" len="13">
        <ac:context len="29" hash="2428094329"/>
      </ac:txMk>
    </ac:txMkLst>
    <p188:pos x="6229455" y="921920"/>
    <p188:txBody>
      <a:bodyPr/>
      <a:lstStyle/>
      <a:p>
        <a:r>
          <a:rPr lang="ja-JP" altLang="en-US"/>
          <a:t>GCP上の選定（治験実施の妥当性確認）は依頼者が実施しますが、まずパートナー医療機関となる候補の施設（Clinic）へは患者さんのご希望をもとに実施医療機関（CRC）から最初のコンタクトをとって頂くことになると想定しました（患者さんの個人情報も関わることになるため）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1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44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612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14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101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362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306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53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05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88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2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54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77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04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5176-EE34-4E8D-8FA3-F9B1076BFAB0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CB5B19-6598-47B7-8984-B7C1C7A436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25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7FF6438C_836147F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14D2A-BC77-B4CC-3D63-7CE0A2EEA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175" y="2404534"/>
            <a:ext cx="8601828" cy="1646302"/>
          </a:xfrm>
        </p:spPr>
        <p:txBody>
          <a:bodyPr/>
          <a:lstStyle/>
          <a:p>
            <a:r>
              <a:rPr kumimoji="1" lang="ja-JP" altLang="en-US" sz="3600" dirty="0"/>
              <a:t>パートナー医療機関との連携にあたって</a:t>
            </a:r>
            <a:br>
              <a:rPr kumimoji="1" lang="en-US" altLang="ja-JP" sz="3600" dirty="0"/>
            </a:br>
            <a:r>
              <a:rPr kumimoji="1" lang="ja-JP" altLang="en-US" sz="3600" dirty="0"/>
              <a:t>考慮すべき事項の整理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146840-AB92-CDA2-371B-92CD7F8ABD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/>
          </a:p>
          <a:p>
            <a:r>
              <a:rPr lang="en-US" altLang="ja-JP" dirty="0"/>
              <a:t>DCT</a:t>
            </a:r>
            <a:r>
              <a:rPr lang="ja-JP" altLang="en-US" dirty="0"/>
              <a:t>導入準備ツール</a:t>
            </a:r>
            <a:endParaRPr lang="en-US" altLang="ja-JP" dirty="0"/>
          </a:p>
          <a:p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699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197B9-4AB1-9730-DD51-585BC259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つかいかた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EDD3A5-02B3-4752-8671-B1BE05BC6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本資料は、</a:t>
            </a:r>
            <a:r>
              <a:rPr kumimoji="1" lang="en-US" altLang="ja-JP" dirty="0"/>
              <a:t>Decentralized Clinical Trial</a:t>
            </a:r>
            <a:r>
              <a:rPr kumimoji="1" lang="ja-JP" altLang="en-US" dirty="0"/>
              <a:t>（分散型治験；</a:t>
            </a:r>
            <a:r>
              <a:rPr kumimoji="1" lang="en-US" altLang="ja-JP" dirty="0"/>
              <a:t>DCT</a:t>
            </a:r>
            <a:r>
              <a:rPr kumimoji="1" lang="ja-JP" altLang="en-US" dirty="0"/>
              <a:t>）を実装した治験で治験実施医療機関（以下 実施医療機関）と外部のパートナー医療機関との連携が必要な場合に、事前に考慮すべき</a:t>
            </a:r>
            <a:r>
              <a:rPr kumimoji="1" lang="en-US" altLang="ja-JP" dirty="0"/>
              <a:t>Action</a:t>
            </a:r>
            <a:r>
              <a:rPr kumimoji="1" lang="ja-JP" altLang="en-US" dirty="0"/>
              <a:t>を整理することを目的として作成されました。</a:t>
            </a:r>
            <a:endParaRPr kumimoji="1" lang="en-US" altLang="ja-JP" dirty="0"/>
          </a:p>
          <a:p>
            <a:r>
              <a:rPr lang="ja-JP" altLang="en-US" dirty="0"/>
              <a:t>治験の準備を開始するタイミングで、治験依頼者と医療機関スタッフとの間でご相談いただけるよう、本資料はスライド形式で作成しています。</a:t>
            </a:r>
            <a:endParaRPr lang="en-US" altLang="ja-JP" dirty="0"/>
          </a:p>
          <a:p>
            <a:r>
              <a:rPr kumimoji="1" lang="ja-JP" altLang="en-US" dirty="0"/>
              <a:t>ご担当される</a:t>
            </a:r>
            <a:r>
              <a:rPr lang="ja-JP" altLang="en-US" dirty="0"/>
              <a:t>治験のタスクに合わせて、内容は適宜変更いただいて構いません。また、テンプレート記載のタスクが全てではありません、ご留意ください。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実施医療機関とパートナー医療機関、双方の業務範囲の明確化と理解の統一が</a:t>
            </a:r>
            <a:r>
              <a:rPr lang="en-US" altLang="ja-JP" dirty="0"/>
              <a:t>DCT</a:t>
            </a:r>
            <a:r>
              <a:rPr lang="ja-JP" altLang="en-US" dirty="0"/>
              <a:t>実装治験の成功への道標になると考えます。この資料がその一助になれば幸いです。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39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76EABF-C606-08D2-7B7A-37B18922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08" y="575983"/>
            <a:ext cx="8874546" cy="1320800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パートナー医療機関との連携に向けて必要な</a:t>
            </a:r>
            <a:r>
              <a:rPr kumimoji="1" lang="en-US" altLang="ja-JP" sz="2800" dirty="0"/>
              <a:t>Action</a:t>
            </a:r>
            <a:r>
              <a:rPr lang="ja-JP" altLang="en-US" sz="2800" dirty="0"/>
              <a:t> </a:t>
            </a:r>
            <a:r>
              <a:rPr kumimoji="1" lang="ja-JP" altLang="en-US" sz="2800" dirty="0"/>
              <a:t>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DABF30-5905-4101-389D-5CD6B52C2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8A72047F-DD56-7647-D021-7DF35E9C98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214431"/>
              </p:ext>
            </p:extLst>
          </p:nvPr>
        </p:nvGraphicFramePr>
        <p:xfrm>
          <a:off x="31302" y="1417626"/>
          <a:ext cx="12160698" cy="50130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3242">
                  <a:extLst>
                    <a:ext uri="{9D8B030D-6E8A-4147-A177-3AD203B41FA5}">
                      <a16:colId xmlns:a16="http://schemas.microsoft.com/office/drawing/2014/main" val="3694675751"/>
                    </a:ext>
                  </a:extLst>
                </a:gridCol>
                <a:gridCol w="2366262">
                  <a:extLst>
                    <a:ext uri="{9D8B030D-6E8A-4147-A177-3AD203B41FA5}">
                      <a16:colId xmlns:a16="http://schemas.microsoft.com/office/drawing/2014/main" val="1948262238"/>
                    </a:ext>
                  </a:extLst>
                </a:gridCol>
                <a:gridCol w="2205318">
                  <a:extLst>
                    <a:ext uri="{9D8B030D-6E8A-4147-A177-3AD203B41FA5}">
                      <a16:colId xmlns:a16="http://schemas.microsoft.com/office/drawing/2014/main" val="105572311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45393614"/>
                    </a:ext>
                  </a:extLst>
                </a:gridCol>
                <a:gridCol w="2812676">
                  <a:extLst>
                    <a:ext uri="{9D8B030D-6E8A-4147-A177-3AD203B41FA5}">
                      <a16:colId xmlns:a16="http://schemas.microsoft.com/office/drawing/2014/main" val="2418234205"/>
                    </a:ext>
                  </a:extLst>
                </a:gridCol>
              </a:tblGrid>
              <a:tr h="4715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治験依頼者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治験担当医師</a:t>
                      </a:r>
                      <a:r>
                        <a:rPr kumimoji="1" lang="en-US" altLang="ja-JP" sz="1800" dirty="0"/>
                        <a:t> (PI/SI)</a:t>
                      </a:r>
                      <a:endParaRPr kumimoji="1" lang="ja-JP" altLang="en-US" sz="18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CRC</a:t>
                      </a:r>
                      <a:endParaRPr kumimoji="1" lang="ja-JP" altLang="en-US" sz="18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治験事務局</a:t>
                      </a:r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パートナー医療機関</a:t>
                      </a:r>
                    </a:p>
                  </a:txBody>
                  <a:tcPr>
                    <a:solidFill>
                      <a:srgbClr val="FF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26832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実施の妥当性評価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（当局との協議含む）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パートナー医療機関の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Dr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と連携（医療上の協力依頼）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パートナー医療機関との連携（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Feasibility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調査）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SOP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整備、手順書・マニュアル改訂（必要な場合）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実施医療機関との連携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問い合わせ先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の確認）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164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Protocol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への反映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業務分担の範囲の理解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業務依頼範囲の明確化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IRB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審議手順の整備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SOP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（実施手順）整備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204232"/>
                  </a:ext>
                </a:extLst>
              </a:tr>
              <a:tr h="5070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Vendor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選定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現場との連携推進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必要に応じた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Training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手順の調整・確認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契約上の懸念確認：法務部門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契約書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Template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更新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Feasibility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調査受入れ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 Security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確認：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21149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施設選定手続き</a:t>
                      </a:r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患者情報の共有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Letter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／電子媒体）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パートナー医療機関へ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Know-How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の共有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Feasibility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調査受入れ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 Security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確認：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IRB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審議（必要な場合）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823102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IRB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申請手続き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パートナー医療機関で収集した治験データの品質保証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コスト算定・調整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（保険償還対応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研究費 按分）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コスト算定・調整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（保険償還対応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研究費 按分）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664014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施設間の連携サポート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負担軽減費の支払いとりまとめ</a:t>
                      </a:r>
                      <a:endParaRPr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必要に応じた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Training</a:t>
                      </a: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GCP Training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を含む）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40295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併用薬の処方に制限の無いことを確認（採用薬）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051737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同種同効薬は検査費と共に切り分け：医事課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965590"/>
                  </a:ext>
                </a:extLst>
              </a:tr>
              <a:tr h="209945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229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19070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990921-FB4A-E279-AF56-D08420E1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活用事例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49712D-8B44-3BB2-5F3D-9203945E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3598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168BD9-B382-6255-8717-BDE6B7DA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latin typeface="+mj-ea"/>
              </a:rPr>
              <a:t>① </a:t>
            </a:r>
            <a:r>
              <a:rPr kumimoji="1" lang="en-US" altLang="ja-JP" dirty="0">
                <a:latin typeface="+mj-ea"/>
              </a:rPr>
              <a:t>Protocol</a:t>
            </a:r>
            <a:r>
              <a:rPr kumimoji="1" lang="ja-JP" altLang="en-US" dirty="0">
                <a:latin typeface="+mj-ea"/>
              </a:rPr>
              <a:t>で定められた</a:t>
            </a:r>
            <a:r>
              <a:rPr kumimoji="1" lang="en-US" altLang="ja-JP" dirty="0">
                <a:latin typeface="+mj-ea"/>
              </a:rPr>
              <a:t>Action</a:t>
            </a:r>
            <a:r>
              <a:rPr kumimoji="1" lang="ja-JP" altLang="en-US" dirty="0">
                <a:latin typeface="+mj-ea"/>
              </a:rPr>
              <a:t>を確認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A6E435-93D4-CB80-8629-435B22DBC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739" y="1633071"/>
            <a:ext cx="902115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以下の</a:t>
            </a:r>
            <a:r>
              <a:rPr kumimoji="1" lang="en-US" altLang="ja-JP" sz="2000" dirty="0"/>
              <a:t>DCT</a:t>
            </a:r>
            <a:r>
              <a:rPr kumimoji="1" lang="ja-JP" altLang="en-US" sz="2000" dirty="0"/>
              <a:t>手法の導入を想定しました</a:t>
            </a:r>
            <a:endParaRPr kumimoji="1" lang="en-US" altLang="ja-JP" sz="2000" dirty="0"/>
          </a:p>
          <a:p>
            <a:r>
              <a:rPr kumimoji="1" lang="en-US" altLang="ja-JP" sz="2000" b="1" dirty="0"/>
              <a:t>Online</a:t>
            </a:r>
            <a:r>
              <a:rPr kumimoji="1" lang="ja-JP" altLang="en-US" sz="2000" b="1" dirty="0"/>
              <a:t>診療</a:t>
            </a:r>
            <a:r>
              <a:rPr lang="ja-JP" altLang="en-US" sz="2000" dirty="0"/>
              <a:t>（</a:t>
            </a:r>
            <a:r>
              <a:rPr lang="en-US" altLang="ja-JP" sz="2000" dirty="0"/>
              <a:t>D to P with D</a:t>
            </a:r>
            <a:r>
              <a:rPr lang="ja-JP" altLang="en-US" sz="2000" dirty="0"/>
              <a:t>）</a:t>
            </a:r>
            <a:r>
              <a:rPr kumimoji="1" lang="ja-JP" altLang="en-US" sz="2000" dirty="0"/>
              <a:t>；安全性確認、一部の疾患評価</a:t>
            </a:r>
            <a:endParaRPr kumimoji="1" lang="en-US" altLang="ja-JP" sz="2000" dirty="0"/>
          </a:p>
          <a:p>
            <a:r>
              <a:rPr kumimoji="1" lang="ja-JP" altLang="en-US" sz="2000" b="1" dirty="0"/>
              <a:t>パートナー医療機関との連携</a:t>
            </a:r>
            <a:r>
              <a:rPr kumimoji="1" lang="ja-JP" altLang="en-US" sz="2000" dirty="0"/>
              <a:t>；安全性確認、一部の疾患評価、検査実施（</a:t>
            </a:r>
            <a:r>
              <a:rPr kumimoji="1" lang="en-US" altLang="ja-JP" sz="2000" dirty="0"/>
              <a:t>X-P/ ECG</a:t>
            </a:r>
            <a:r>
              <a:rPr kumimoji="1" lang="ja-JP" altLang="en-US" sz="2000" dirty="0"/>
              <a:t>）、検体採取・処理実施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pPr marL="0" indent="0">
              <a:buNone/>
            </a:pPr>
            <a:r>
              <a:rPr kumimoji="1" lang="en-US" altLang="ja-JP" sz="2000" dirty="0"/>
              <a:t>Protocol</a:t>
            </a:r>
            <a:r>
              <a:rPr kumimoji="1" lang="ja-JP" altLang="en-US" sz="2000" dirty="0"/>
              <a:t>「治験スケジュール」を参照し、</a:t>
            </a:r>
            <a:r>
              <a:rPr lang="ja-JP" altLang="en-US" sz="2000" dirty="0"/>
              <a:t>各</a:t>
            </a:r>
            <a:r>
              <a:rPr lang="en-US" altLang="ja-JP" sz="2000" dirty="0"/>
              <a:t>Task</a:t>
            </a:r>
            <a:r>
              <a:rPr lang="ja-JP" altLang="en-US" sz="2000" dirty="0"/>
              <a:t>の行われる場所を特定します</a:t>
            </a:r>
            <a:endParaRPr kumimoji="1" lang="en-US" altLang="ja-JP" sz="200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3C7D772A-9819-AC94-A656-77827E23E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21912"/>
              </p:ext>
            </p:extLst>
          </p:nvPr>
        </p:nvGraphicFramePr>
        <p:xfrm>
          <a:off x="275247" y="4073764"/>
          <a:ext cx="11776278" cy="19302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25426">
                  <a:extLst>
                    <a:ext uri="{9D8B030D-6E8A-4147-A177-3AD203B41FA5}">
                      <a16:colId xmlns:a16="http://schemas.microsoft.com/office/drawing/2014/main" val="9500313"/>
                    </a:ext>
                  </a:extLst>
                </a:gridCol>
                <a:gridCol w="3925426">
                  <a:extLst>
                    <a:ext uri="{9D8B030D-6E8A-4147-A177-3AD203B41FA5}">
                      <a16:colId xmlns:a16="http://schemas.microsoft.com/office/drawing/2014/main" val="893225027"/>
                    </a:ext>
                  </a:extLst>
                </a:gridCol>
                <a:gridCol w="3925426">
                  <a:extLst>
                    <a:ext uri="{9D8B030D-6E8A-4147-A177-3AD203B41FA5}">
                      <a16:colId xmlns:a16="http://schemas.microsoft.com/office/drawing/2014/main" val="1809774377"/>
                    </a:ext>
                  </a:extLst>
                </a:gridCol>
              </a:tblGrid>
              <a:tr h="467236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Task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治験実施医療機関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パートナー医療機関</a:t>
                      </a: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646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処置（診察、</a:t>
                      </a:r>
                      <a:r>
                        <a:rPr kumimoji="1" lang="en-US" altLang="ja-JP" sz="1800" dirty="0"/>
                        <a:t>AE</a:t>
                      </a:r>
                      <a:r>
                        <a:rPr kumimoji="1" lang="ja-JP" altLang="en-US" sz="1800" dirty="0"/>
                        <a:t>、併用薬、</a:t>
                      </a:r>
                      <a:r>
                        <a:rPr kumimoji="1" lang="en-US" altLang="ja-JP" sz="1800" dirty="0"/>
                        <a:t>IP</a:t>
                      </a:r>
                      <a:r>
                        <a:rPr kumimoji="1" lang="ja-JP" altLang="en-US" sz="1800" dirty="0"/>
                        <a:t>処方）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判断、指示、治験薬発送、回収手配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Vital</a:t>
                      </a:r>
                      <a:r>
                        <a:rPr kumimoji="1" lang="ja-JP" altLang="en-US" sz="1800" dirty="0"/>
                        <a:t>確認・診察、併用薬処方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652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医師による疾患評価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疾患評価①、②、⑤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疾患評価③、④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575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被験者向け質問票（</a:t>
                      </a:r>
                      <a:r>
                        <a:rPr kumimoji="1" lang="en-US" altLang="ja-JP" sz="1800" dirty="0"/>
                        <a:t>Web</a:t>
                      </a:r>
                      <a:r>
                        <a:rPr kumimoji="1" lang="ja-JP" altLang="en-US" sz="1800" dirty="0"/>
                        <a:t>経由）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Tablet</a:t>
                      </a:r>
                      <a:r>
                        <a:rPr kumimoji="1" lang="ja-JP" altLang="en-US" sz="1800" dirty="0"/>
                        <a:t>、もしくは</a:t>
                      </a:r>
                      <a:r>
                        <a:rPr kumimoji="1" lang="en-US" altLang="ja-JP" sz="1800" dirty="0"/>
                        <a:t>Web</a:t>
                      </a:r>
                      <a:r>
                        <a:rPr kumimoji="1" lang="ja-JP" altLang="en-US" sz="1800" dirty="0"/>
                        <a:t>で回答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558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臨床検査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Kit</a:t>
                      </a:r>
                      <a:r>
                        <a:rPr kumimoji="1" lang="ja-JP" altLang="en-US" sz="1800" dirty="0"/>
                        <a:t>の手配、結果確認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採血採尿・検体提出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072526"/>
                  </a:ext>
                </a:extLst>
              </a:tr>
            </a:tbl>
          </a:graphicData>
        </a:graphic>
      </p:graphicFrame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80A1E586-8EC2-50C5-FEA2-226388AC14D7}"/>
              </a:ext>
            </a:extLst>
          </p:cNvPr>
          <p:cNvSpPr/>
          <p:nvPr/>
        </p:nvSpPr>
        <p:spPr>
          <a:xfrm>
            <a:off x="1232715" y="6004040"/>
            <a:ext cx="3037281" cy="775587"/>
          </a:xfrm>
          <a:prstGeom prst="wedgeRoundRectCallout">
            <a:avLst>
              <a:gd name="adj1" fmla="val -13442"/>
              <a:gd name="adj2" fmla="val -104938"/>
              <a:gd name="adj3" fmla="val 16667"/>
            </a:avLst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rgbClr val="0000FF"/>
                </a:solidFill>
              </a:rPr>
              <a:t>Bring Your Own Device</a:t>
            </a:r>
            <a:r>
              <a:rPr kumimoji="1" lang="ja-JP" altLang="en-US" sz="1400" dirty="0">
                <a:solidFill>
                  <a:srgbClr val="0000FF"/>
                </a:solidFill>
              </a:rPr>
              <a:t>（</a:t>
            </a:r>
            <a:r>
              <a:rPr kumimoji="1" lang="en-US" altLang="ja-JP" sz="1400" dirty="0">
                <a:solidFill>
                  <a:srgbClr val="0000FF"/>
                </a:solidFill>
              </a:rPr>
              <a:t>BYOD</a:t>
            </a:r>
            <a:r>
              <a:rPr kumimoji="1" lang="ja-JP" altLang="en-US" sz="1400" dirty="0">
                <a:solidFill>
                  <a:srgbClr val="0000FF"/>
                </a:solidFill>
              </a:rPr>
              <a:t>）</a:t>
            </a:r>
            <a:endParaRPr kumimoji="1" lang="en-US" altLang="ja-JP" sz="1400" dirty="0">
              <a:solidFill>
                <a:srgbClr val="0000FF"/>
              </a:solidFill>
            </a:endParaRPr>
          </a:p>
          <a:p>
            <a:r>
              <a:rPr kumimoji="1" lang="en-US" altLang="ja-JP" sz="1400" dirty="0">
                <a:solidFill>
                  <a:srgbClr val="0000FF"/>
                </a:solidFill>
              </a:rPr>
              <a:t>Tablet</a:t>
            </a:r>
            <a:r>
              <a:rPr kumimoji="1" lang="ja-JP" altLang="en-US" sz="1400" dirty="0">
                <a:solidFill>
                  <a:srgbClr val="0000FF"/>
                </a:solidFill>
              </a:rPr>
              <a:t>を介さず、自身のスマホ等で対応頂く形式が増えてきている</a:t>
            </a:r>
          </a:p>
        </p:txBody>
      </p:sp>
    </p:spTree>
    <p:extLst>
      <p:ext uri="{BB962C8B-B14F-4D97-AF65-F5344CB8AC3E}">
        <p14:creationId xmlns:p14="http://schemas.microsoft.com/office/powerpoint/2010/main" val="259973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622CAB-6682-4FC3-85C5-7E35C3AE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92" y="191025"/>
            <a:ext cx="10972800" cy="1143000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latin typeface="+mj-ea"/>
              </a:rPr>
              <a:t>② 各担当者の</a:t>
            </a:r>
            <a:r>
              <a:rPr kumimoji="1" lang="en-US" altLang="ja-JP" dirty="0">
                <a:latin typeface="+mj-ea"/>
              </a:rPr>
              <a:t>Task</a:t>
            </a:r>
            <a:r>
              <a:rPr kumimoji="1" lang="ja-JP" altLang="en-US" dirty="0">
                <a:latin typeface="+mj-ea"/>
              </a:rPr>
              <a:t>と</a:t>
            </a:r>
            <a:r>
              <a:rPr kumimoji="1" lang="en-US" altLang="ja-JP" dirty="0">
                <a:latin typeface="+mj-ea"/>
              </a:rPr>
              <a:t>Action</a:t>
            </a:r>
            <a:r>
              <a:rPr kumimoji="1" lang="ja-JP" altLang="en-US" dirty="0">
                <a:latin typeface="+mj-ea"/>
              </a:rPr>
              <a:t>を整理</a:t>
            </a:r>
            <a:endParaRPr kumimoji="1" lang="ja-JP" altLang="en-US" dirty="0">
              <a:solidFill>
                <a:srgbClr val="0070C0"/>
              </a:solidFill>
              <a:latin typeface="+mj-ea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9688F5BA-6470-E32F-E366-DC6B59986C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932192"/>
              </p:ext>
            </p:extLst>
          </p:nvPr>
        </p:nvGraphicFramePr>
        <p:xfrm>
          <a:off x="15651" y="1209138"/>
          <a:ext cx="12160698" cy="56064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3599">
                  <a:extLst>
                    <a:ext uri="{9D8B030D-6E8A-4147-A177-3AD203B41FA5}">
                      <a16:colId xmlns:a16="http://schemas.microsoft.com/office/drawing/2014/main" val="3694675751"/>
                    </a:ext>
                  </a:extLst>
                </a:gridCol>
                <a:gridCol w="2424687">
                  <a:extLst>
                    <a:ext uri="{9D8B030D-6E8A-4147-A177-3AD203B41FA5}">
                      <a16:colId xmlns:a16="http://schemas.microsoft.com/office/drawing/2014/main" val="1948262238"/>
                    </a:ext>
                  </a:extLst>
                </a:gridCol>
                <a:gridCol w="2037625">
                  <a:extLst>
                    <a:ext uri="{9D8B030D-6E8A-4147-A177-3AD203B41FA5}">
                      <a16:colId xmlns:a16="http://schemas.microsoft.com/office/drawing/2014/main" val="1055723111"/>
                    </a:ext>
                  </a:extLst>
                </a:gridCol>
                <a:gridCol w="2785145">
                  <a:extLst>
                    <a:ext uri="{9D8B030D-6E8A-4147-A177-3AD203B41FA5}">
                      <a16:colId xmlns:a16="http://schemas.microsoft.com/office/drawing/2014/main" val="3645393614"/>
                    </a:ext>
                  </a:extLst>
                </a:gridCol>
                <a:gridCol w="2709642">
                  <a:extLst>
                    <a:ext uri="{9D8B030D-6E8A-4147-A177-3AD203B41FA5}">
                      <a16:colId xmlns:a16="http://schemas.microsoft.com/office/drawing/2014/main" val="2418234205"/>
                    </a:ext>
                  </a:extLst>
                </a:gridCol>
              </a:tblGrid>
              <a:tr h="4715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治験依頼者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治験担当医師</a:t>
                      </a:r>
                      <a:r>
                        <a:rPr kumimoji="1" lang="en-US" altLang="ja-JP" sz="1800" dirty="0"/>
                        <a:t> (PI/SI)</a:t>
                      </a:r>
                      <a:endParaRPr kumimoji="1" lang="ja-JP" altLang="en-US" sz="18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CRC</a:t>
                      </a:r>
                      <a:endParaRPr kumimoji="1" lang="ja-JP" altLang="en-US" sz="18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治験事務局</a:t>
                      </a:r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パートナー医療機関</a:t>
                      </a: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26832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実施の妥当性評価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（当局との協議含む）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パートナー医療機関の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Dr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と連携（医療上の協力依頼）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パートナー医療機関との連携（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Feasibility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調査）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SOP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整備、手順書・マニュアル改訂（必要な場合）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実施医療機関との連携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問い合わせ先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の確認）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164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Protocol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への反映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業務分担の範囲の理解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業務依頼範囲の明確化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IRB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審議手順の整備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SOP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（実施手順）整備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204232"/>
                  </a:ext>
                </a:extLst>
              </a:tr>
              <a:tr h="5070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Vendor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選定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現場との連携推進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必要に応じた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Training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手順の調整・確認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契約上の懸念確認：法務部門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契約書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Template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更新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Feasibility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調査受入れ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 Security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確認：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21149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施設選定手続き</a:t>
                      </a:r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患者情報の共有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Letter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／電子媒体）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パートナー医療機関へ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Know-How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の共有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Feasibility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調査受入れ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 Security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確認：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IRB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審議（必要な場合）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823102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IRB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申請手続き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パートナー医療機関で収集した治験データの品質保証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被験者アンケート（</a:t>
                      </a:r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eCOA</a:t>
                      </a: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）対応サポート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コスト算定・調整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（保険償還対応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研究費 按分）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コスト算定・調整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（保険償還対応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研究費 按分）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664014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施設間の連携サポート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負担軽減費の支払いとりまとめ</a:t>
                      </a:r>
                      <a:endParaRPr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必要に応じた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Training</a:t>
                      </a: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GCP Training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を含む）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40295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併用薬の処方に制限の無いことを確認（採用薬）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051737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同種同効薬は検査費と共に切り分け：医事課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965590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疾患評価結果の入力方法確認（</a:t>
                      </a:r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Web Back-up</a:t>
                      </a: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、</a:t>
                      </a:r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QR</a:t>
                      </a: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コード）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229517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検体処理、回収対応準備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4376"/>
                  </a:ext>
                </a:extLst>
              </a:tr>
            </a:tbl>
          </a:graphicData>
        </a:graphic>
      </p:graphicFrame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DCC5C84-7BD5-52E5-2C9B-BFCA09439EEB}"/>
              </a:ext>
            </a:extLst>
          </p:cNvPr>
          <p:cNvGrpSpPr/>
          <p:nvPr/>
        </p:nvGrpSpPr>
        <p:grpSpPr>
          <a:xfrm>
            <a:off x="3603812" y="5210513"/>
            <a:ext cx="3938877" cy="638958"/>
            <a:chOff x="3603812" y="5210513"/>
            <a:chExt cx="3938877" cy="638958"/>
          </a:xfrm>
        </p:grpSpPr>
        <p:sp>
          <p:nvSpPr>
            <p:cNvPr id="8" name="吹き出し: 角を丸めた四角形 7">
              <a:extLst>
                <a:ext uri="{FF2B5EF4-FFF2-40B4-BE49-F238E27FC236}">
                  <a16:creationId xmlns:a16="http://schemas.microsoft.com/office/drawing/2014/main" id="{9C0EC542-7A22-0F96-89F4-80B26EADD956}"/>
                </a:ext>
              </a:extLst>
            </p:cNvPr>
            <p:cNvSpPr/>
            <p:nvPr/>
          </p:nvSpPr>
          <p:spPr>
            <a:xfrm>
              <a:off x="3694301" y="5210513"/>
              <a:ext cx="3746383" cy="638957"/>
            </a:xfrm>
            <a:prstGeom prst="wedgeRoundRectCallout">
              <a:avLst>
                <a:gd name="adj1" fmla="val 4578"/>
                <a:gd name="adj2" fmla="val -204602"/>
                <a:gd name="adj3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dirty="0"/>
            </a:p>
          </p:txBody>
        </p:sp>
        <p:sp>
          <p:nvSpPr>
            <p:cNvPr id="13" name="吹き出し: 角を丸めた四角形 12">
              <a:extLst>
                <a:ext uri="{FF2B5EF4-FFF2-40B4-BE49-F238E27FC236}">
                  <a16:creationId xmlns:a16="http://schemas.microsoft.com/office/drawing/2014/main" id="{5F3D58BD-DFEA-FE4F-C261-A877481EE013}"/>
                </a:ext>
              </a:extLst>
            </p:cNvPr>
            <p:cNvSpPr/>
            <p:nvPr/>
          </p:nvSpPr>
          <p:spPr>
            <a:xfrm>
              <a:off x="3603812" y="5210514"/>
              <a:ext cx="3938877" cy="638957"/>
            </a:xfrm>
            <a:prstGeom prst="wedgeRoundRectCallout">
              <a:avLst>
                <a:gd name="adj1" fmla="val 99517"/>
                <a:gd name="adj2" fmla="val 75300"/>
                <a:gd name="adj3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/>
                <a:t>①で確認した治験特有の</a:t>
              </a:r>
              <a:r>
                <a:rPr kumimoji="1" lang="en-US" altLang="ja-JP" dirty="0"/>
                <a:t>Task</a:t>
              </a:r>
              <a:r>
                <a:rPr kumimoji="1" lang="ja-JP" altLang="en-US" dirty="0"/>
                <a:t>を追加</a:t>
              </a:r>
              <a:endParaRPr kumimoji="1" lang="en-US" altLang="ja-JP" dirty="0"/>
            </a:p>
          </p:txBody>
        </p:sp>
      </p:grp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F54414-3CAB-DAB1-6D03-0667212C42CA}"/>
              </a:ext>
            </a:extLst>
          </p:cNvPr>
          <p:cNvSpPr txBox="1">
            <a:spLocks/>
          </p:cNvSpPr>
          <p:nvPr/>
        </p:nvSpPr>
        <p:spPr>
          <a:xfrm>
            <a:off x="81092" y="864006"/>
            <a:ext cx="9021158" cy="470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kumimoji="1" lang="ja-JP" altLang="ja-JP" sz="2000" b="0" i="0" kern="1200" spc="0" baseline="0" dirty="0">
                <a:ln>
                  <a:noFill/>
                </a:ln>
                <a:solidFill>
                  <a:srgbClr val="404040"/>
                </a:solidFill>
                <a:effectLst/>
                <a:latin typeface="Trebuchet MS" panose="020B0603020202020204" pitchFamily="34" charset="0"/>
                <a:ea typeface="メイリオ" panose="020B0604030504040204" pitchFamily="50" charset="-128"/>
                <a:cs typeface="+mj-cs"/>
              </a:rPr>
              <a:t>治験開始に向けた</a:t>
            </a:r>
            <a:r>
              <a:rPr kumimoji="1" lang="en-US" altLang="ja-JP" sz="2000" b="0" i="0" kern="1200" spc="0" baseline="0" dirty="0">
                <a:ln>
                  <a:noFill/>
                </a:ln>
                <a:solidFill>
                  <a:srgbClr val="404040"/>
                </a:solidFill>
                <a:effectLst/>
                <a:latin typeface="Trebuchet MS" panose="020B0603020202020204" pitchFamily="34" charset="0"/>
                <a:ea typeface="メイリオ" panose="020B0604030504040204" pitchFamily="50" charset="-128"/>
                <a:cs typeface="+mj-cs"/>
              </a:rPr>
              <a:t>Action</a:t>
            </a:r>
            <a:r>
              <a:rPr kumimoji="1" lang="ja-JP" altLang="ja-JP" sz="2000" b="0" i="0" kern="1200" spc="0" baseline="0" dirty="0">
                <a:ln>
                  <a:noFill/>
                </a:ln>
                <a:solidFill>
                  <a:srgbClr val="404040"/>
                </a:solidFill>
                <a:effectLst/>
                <a:latin typeface="Trebuchet MS" panose="020B0603020202020204" pitchFamily="34" charset="0"/>
                <a:ea typeface="メイリオ" panose="020B0604030504040204" pitchFamily="50" charset="-128"/>
                <a:cs typeface="+mj-cs"/>
              </a:rPr>
              <a:t>を洗い出します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45792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コンテンツ プレースホルダー 15">
            <a:extLst>
              <a:ext uri="{FF2B5EF4-FFF2-40B4-BE49-F238E27FC236}">
                <a16:creationId xmlns:a16="http://schemas.microsoft.com/office/drawing/2014/main" id="{93CB2F94-50E3-1301-2314-29C3C57EF4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166276"/>
              </p:ext>
            </p:extLst>
          </p:nvPr>
        </p:nvGraphicFramePr>
        <p:xfrm>
          <a:off x="15651" y="1227737"/>
          <a:ext cx="12160698" cy="56064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3599">
                  <a:extLst>
                    <a:ext uri="{9D8B030D-6E8A-4147-A177-3AD203B41FA5}">
                      <a16:colId xmlns:a16="http://schemas.microsoft.com/office/drawing/2014/main" val="2509965646"/>
                    </a:ext>
                  </a:extLst>
                </a:gridCol>
                <a:gridCol w="2424687">
                  <a:extLst>
                    <a:ext uri="{9D8B030D-6E8A-4147-A177-3AD203B41FA5}">
                      <a16:colId xmlns:a16="http://schemas.microsoft.com/office/drawing/2014/main" val="42165894"/>
                    </a:ext>
                  </a:extLst>
                </a:gridCol>
                <a:gridCol w="2037625">
                  <a:extLst>
                    <a:ext uri="{9D8B030D-6E8A-4147-A177-3AD203B41FA5}">
                      <a16:colId xmlns:a16="http://schemas.microsoft.com/office/drawing/2014/main" val="2672430125"/>
                    </a:ext>
                  </a:extLst>
                </a:gridCol>
                <a:gridCol w="2785145">
                  <a:extLst>
                    <a:ext uri="{9D8B030D-6E8A-4147-A177-3AD203B41FA5}">
                      <a16:colId xmlns:a16="http://schemas.microsoft.com/office/drawing/2014/main" val="2823522037"/>
                    </a:ext>
                  </a:extLst>
                </a:gridCol>
                <a:gridCol w="2709642">
                  <a:extLst>
                    <a:ext uri="{9D8B030D-6E8A-4147-A177-3AD203B41FA5}">
                      <a16:colId xmlns:a16="http://schemas.microsoft.com/office/drawing/2014/main" val="3731868030"/>
                    </a:ext>
                  </a:extLst>
                </a:gridCol>
              </a:tblGrid>
              <a:tr h="4715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治験依頼者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治験担当医師</a:t>
                      </a:r>
                      <a:r>
                        <a:rPr kumimoji="1" lang="en-US" altLang="ja-JP" sz="1800" dirty="0"/>
                        <a:t> (PI/SI)</a:t>
                      </a:r>
                      <a:endParaRPr kumimoji="1" lang="ja-JP" altLang="en-US" sz="18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CRC</a:t>
                      </a:r>
                      <a:endParaRPr kumimoji="1" lang="ja-JP" altLang="en-US" sz="18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治験事務局</a:t>
                      </a:r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パートナー医療機関</a:t>
                      </a: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189585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実施の妥当性評価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（当局との協議含む）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パートナー医療機関の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Dr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と連携（医療上の協力依頼）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パートナー医療機関との連携（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Feasibility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調査）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SOP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整備、手順書・マニュアル改訂（必要な場合）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実施医療機関との連携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問い合わせ先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の確認）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69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Protocol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への反映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業務分担の範囲の理解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業務依頼範囲の明確化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IRB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審議手順の整備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SOP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（実施手順）整備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934349"/>
                  </a:ext>
                </a:extLst>
              </a:tr>
              <a:tr h="5070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Vendor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選定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現場との連携推進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必要に応じた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Training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手順の調整・確認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契約上の懸念確認：法務部門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契約書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Template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更新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Feasibility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調査受入れ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 Security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確認：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29580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施設選定手続き</a:t>
                      </a:r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患者情報の共有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Letter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／電子媒体）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パートナー医療機関へ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Know-How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の共有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Feasibility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調査受入れ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 Security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確認：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IRB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審議（必要な場合）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473159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IRB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申請手続き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パートナー医療機関で収集した治験データの品質保証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被験者アンケート（</a:t>
                      </a:r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eCOA</a:t>
                      </a: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）対応サポート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コスト算定・調整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（保険償還対応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研究費 按分）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コスト算定・調整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（保険償還対応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研究費 按分）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902257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施設間の連携サポート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負担軽減費の支払いとりまとめ</a:t>
                      </a:r>
                      <a:endParaRPr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必要に応じた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Training</a:t>
                      </a:r>
                    </a:p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GCP Training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を含む）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610830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併用薬の処方に制限の無いことを確認（採用薬）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250281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同種同効薬は検査費と共に切り分け：医事課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833935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疾患評価結果の入力方法確認（</a:t>
                      </a:r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Web Back-up</a:t>
                      </a: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、</a:t>
                      </a:r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QR</a:t>
                      </a: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コード）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827283"/>
                  </a:ext>
                </a:extLst>
              </a:tr>
              <a:tr h="471515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</a:rPr>
                        <a:t>検体処理、回収対応準備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95651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07622CAB-6682-4FC3-85C5-7E35C3AE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8" y="284685"/>
            <a:ext cx="10972800" cy="1143000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③ 必要に応じて優先順位付け</a:t>
            </a:r>
          </a:p>
        </p:txBody>
      </p:sp>
      <p:sp>
        <p:nvSpPr>
          <p:cNvPr id="9" name="星: 5 pt 8">
            <a:extLst>
              <a:ext uri="{FF2B5EF4-FFF2-40B4-BE49-F238E27FC236}">
                <a16:creationId xmlns:a16="http://schemas.microsoft.com/office/drawing/2014/main" id="{A716FF3A-2348-823C-7B59-B913ACA4E63D}"/>
              </a:ext>
            </a:extLst>
          </p:cNvPr>
          <p:cNvSpPr/>
          <p:nvPr/>
        </p:nvSpPr>
        <p:spPr>
          <a:xfrm>
            <a:off x="10239351" y="829519"/>
            <a:ext cx="391954" cy="38946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BFCD92-9A2E-FE7C-1CAC-25C8BCDD3019}"/>
              </a:ext>
            </a:extLst>
          </p:cNvPr>
          <p:cNvSpPr txBox="1"/>
          <p:nvPr/>
        </p:nvSpPr>
        <p:spPr>
          <a:xfrm>
            <a:off x="10566288" y="88409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優先して着手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D3048DE-AE91-73D3-DD8A-BCF86D4AF069}"/>
              </a:ext>
            </a:extLst>
          </p:cNvPr>
          <p:cNvSpPr/>
          <p:nvPr/>
        </p:nvSpPr>
        <p:spPr>
          <a:xfrm>
            <a:off x="9499831" y="2416029"/>
            <a:ext cx="2660867" cy="3031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0C0FBA6-A99F-7060-B094-4BBAB14CCEB4}"/>
              </a:ext>
            </a:extLst>
          </p:cNvPr>
          <p:cNvSpPr/>
          <p:nvPr/>
        </p:nvSpPr>
        <p:spPr>
          <a:xfrm>
            <a:off x="9444446" y="4228052"/>
            <a:ext cx="2747554" cy="54146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: 5 pt 13">
            <a:extLst>
              <a:ext uri="{FF2B5EF4-FFF2-40B4-BE49-F238E27FC236}">
                <a16:creationId xmlns:a16="http://schemas.microsoft.com/office/drawing/2014/main" id="{FD7160E5-8B27-B152-7624-B32771B4962D}"/>
              </a:ext>
            </a:extLst>
          </p:cNvPr>
          <p:cNvSpPr/>
          <p:nvPr/>
        </p:nvSpPr>
        <p:spPr>
          <a:xfrm>
            <a:off x="9248469" y="4033318"/>
            <a:ext cx="391954" cy="38946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星: 5 pt 14">
            <a:extLst>
              <a:ext uri="{FF2B5EF4-FFF2-40B4-BE49-F238E27FC236}">
                <a16:creationId xmlns:a16="http://schemas.microsoft.com/office/drawing/2014/main" id="{BDB5A968-1883-4274-FE41-3868EEFD2A7D}"/>
              </a:ext>
            </a:extLst>
          </p:cNvPr>
          <p:cNvSpPr/>
          <p:nvPr/>
        </p:nvSpPr>
        <p:spPr>
          <a:xfrm>
            <a:off x="9303854" y="2171005"/>
            <a:ext cx="391954" cy="38946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FE0BD34E-3610-CD3A-EBD8-5A5093E49965}"/>
              </a:ext>
            </a:extLst>
          </p:cNvPr>
          <p:cNvSpPr/>
          <p:nvPr/>
        </p:nvSpPr>
        <p:spPr>
          <a:xfrm>
            <a:off x="4644005" y="2429279"/>
            <a:ext cx="2058800" cy="28991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B0D234A-DA3E-02B3-BF0D-F100182FBF15}"/>
              </a:ext>
            </a:extLst>
          </p:cNvPr>
          <p:cNvGrpSpPr/>
          <p:nvPr/>
        </p:nvGrpSpPr>
        <p:grpSpPr>
          <a:xfrm>
            <a:off x="5628808" y="1474257"/>
            <a:ext cx="4235947" cy="640598"/>
            <a:chOff x="5628808" y="1474257"/>
            <a:chExt cx="4235947" cy="640598"/>
          </a:xfrm>
        </p:grpSpPr>
        <p:sp>
          <p:nvSpPr>
            <p:cNvPr id="19" name="吹き出し: 角を丸めた四角形 18">
              <a:extLst>
                <a:ext uri="{FF2B5EF4-FFF2-40B4-BE49-F238E27FC236}">
                  <a16:creationId xmlns:a16="http://schemas.microsoft.com/office/drawing/2014/main" id="{41C90137-E260-0C75-31CE-E9A0DB3A3528}"/>
                </a:ext>
              </a:extLst>
            </p:cNvPr>
            <p:cNvSpPr/>
            <p:nvPr/>
          </p:nvSpPr>
          <p:spPr>
            <a:xfrm>
              <a:off x="5628808" y="1474257"/>
              <a:ext cx="4235947" cy="640598"/>
            </a:xfrm>
            <a:prstGeom prst="wedgeRoundRectCallout">
              <a:avLst>
                <a:gd name="adj1" fmla="val 36807"/>
                <a:gd name="adj2" fmla="val 78887"/>
                <a:gd name="adj3" fmla="val 16667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dirty="0"/>
            </a:p>
          </p:txBody>
        </p:sp>
        <p:sp>
          <p:nvSpPr>
            <p:cNvPr id="20" name="吹き出し: 角を丸めた四角形 19">
              <a:extLst>
                <a:ext uri="{FF2B5EF4-FFF2-40B4-BE49-F238E27FC236}">
                  <a16:creationId xmlns:a16="http://schemas.microsoft.com/office/drawing/2014/main" id="{D7A02AED-36F0-686C-AE95-A1AFB610726F}"/>
                </a:ext>
              </a:extLst>
            </p:cNvPr>
            <p:cNvSpPr/>
            <p:nvPr/>
          </p:nvSpPr>
          <p:spPr>
            <a:xfrm>
              <a:off x="5628808" y="1474257"/>
              <a:ext cx="4235947" cy="640597"/>
            </a:xfrm>
            <a:prstGeom prst="wedgeRoundRectCallout">
              <a:avLst>
                <a:gd name="adj1" fmla="val -42184"/>
                <a:gd name="adj2" fmla="val 85798"/>
                <a:gd name="adj3" fmla="val 16667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/>
                <a:t>業務</a:t>
              </a:r>
              <a:r>
                <a:rPr kumimoji="1" lang="en-US" altLang="ja-JP" dirty="0"/>
                <a:t>Process</a:t>
              </a:r>
              <a:r>
                <a:rPr kumimoji="1" lang="ja-JP" altLang="en-US" dirty="0"/>
                <a:t>シートの準備（動線確認）</a:t>
              </a:r>
              <a:endParaRPr kumimoji="1" lang="en-US" altLang="ja-JP" dirty="0"/>
            </a:p>
          </p:txBody>
        </p:sp>
      </p:grp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8C9B4658-E589-EEA3-B17B-81DE18722C70}"/>
              </a:ext>
            </a:extLst>
          </p:cNvPr>
          <p:cNvSpPr/>
          <p:nvPr/>
        </p:nvSpPr>
        <p:spPr>
          <a:xfrm>
            <a:off x="5820373" y="4930130"/>
            <a:ext cx="3428096" cy="1046092"/>
          </a:xfrm>
          <a:prstGeom prst="wedgeRoundRectCallout">
            <a:avLst>
              <a:gd name="adj1" fmla="val 59157"/>
              <a:gd name="adj2" fmla="val -83787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・パートナー医療機関向けの</a:t>
            </a:r>
            <a:endParaRPr kumimoji="1" lang="en-US" altLang="ja-JP" dirty="0"/>
          </a:p>
          <a:p>
            <a:r>
              <a:rPr kumimoji="1" lang="ja-JP" altLang="en-US" dirty="0"/>
              <a:t> 「治験紹介」資料</a:t>
            </a:r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ICH-GCP Training</a:t>
            </a:r>
            <a:r>
              <a:rPr kumimoji="1" lang="ja-JP" altLang="en-US" dirty="0"/>
              <a:t>資料</a:t>
            </a:r>
            <a:endParaRPr kumimoji="1" lang="en-US" altLang="ja-JP" dirty="0"/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175BE071-9C2A-0D98-BDD1-FCDEADD15BF9}"/>
              </a:ext>
            </a:extLst>
          </p:cNvPr>
          <p:cNvSpPr/>
          <p:nvPr/>
        </p:nvSpPr>
        <p:spPr>
          <a:xfrm>
            <a:off x="562289" y="4755982"/>
            <a:ext cx="3746383" cy="874281"/>
          </a:xfrm>
          <a:prstGeom prst="wedgeRoundRectCallout">
            <a:avLst>
              <a:gd name="adj1" fmla="val 116566"/>
              <a:gd name="adj2" fmla="val -123863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・コスト算定（＋</a:t>
            </a:r>
            <a:r>
              <a:rPr kumimoji="1" lang="en-US" altLang="ja-JP" dirty="0"/>
              <a:t>DCT</a:t>
            </a:r>
            <a:r>
              <a:rPr kumimoji="1" lang="ja-JP" altLang="en-US" dirty="0"/>
              <a:t>差分）</a:t>
            </a:r>
            <a:endParaRPr kumimoji="1" lang="en-US" altLang="ja-JP" dirty="0"/>
          </a:p>
          <a:p>
            <a:r>
              <a:rPr kumimoji="1" lang="ja-JP" altLang="en-US" dirty="0"/>
              <a:t>・ベンチマーク型コスト算定計上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63598943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BB1427685ED498673DE4B93081579" ma:contentTypeVersion="15" ma:contentTypeDescription="Create a new document." ma:contentTypeScope="" ma:versionID="4795f537c6d1fb777e7f8a79ae4840f1">
  <xsd:schema xmlns:xsd="http://www.w3.org/2001/XMLSchema" xmlns:xs="http://www.w3.org/2001/XMLSchema" xmlns:p="http://schemas.microsoft.com/office/2006/metadata/properties" xmlns:ns2="f1eb7d7c-253b-4696-a713-8eee8b824366" xmlns:ns3="c7bc69f9-78c5-42aa-8b4f-3d6c25951d49" targetNamespace="http://schemas.microsoft.com/office/2006/metadata/properties" ma:root="true" ma:fieldsID="9093b7558177f4ab9fcf975b523a34a7" ns2:_="" ns3:_="">
    <xsd:import namespace="f1eb7d7c-253b-4696-a713-8eee8b824366"/>
    <xsd:import namespace="c7bc69f9-78c5-42aa-8b4f-3d6c25951d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eb7d7c-253b-4696-a713-8eee8b824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9adb9bf-65a7-4dcd-b9fe-2cabe70ed6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bc69f9-78c5-42aa-8b4f-3d6c25951d4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dfe476e-7b43-4141-9ffb-f03fb0313cdf}" ma:internalName="TaxCatchAll" ma:showField="CatchAllData" ma:web="c7bc69f9-78c5-42aa-8b4f-3d6c25951d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eb7d7c-253b-4696-a713-8eee8b824366">
      <Terms xmlns="http://schemas.microsoft.com/office/infopath/2007/PartnerControls"/>
    </lcf76f155ced4ddcb4097134ff3c332f>
    <TaxCatchAll xmlns="c7bc69f9-78c5-42aa-8b4f-3d6c25951d49" xsi:nil="true"/>
  </documentManagement>
</p:properties>
</file>

<file path=customXml/itemProps1.xml><?xml version="1.0" encoding="utf-8"?>
<ds:datastoreItem xmlns:ds="http://schemas.openxmlformats.org/officeDocument/2006/customXml" ds:itemID="{8C456E2D-8635-4A14-9249-3A3B0EE5E8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F2DDA8-9D7B-4C83-A9BC-07D10CAEEC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eb7d7c-253b-4696-a713-8eee8b824366"/>
    <ds:schemaRef ds:uri="c7bc69f9-78c5-42aa-8b4f-3d6c25951d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DD5F9E-80C0-4DAE-A521-741AADAD971E}">
  <ds:schemaRefs>
    <ds:schemaRef ds:uri="http://schemas.microsoft.com/office/2006/metadata/properties"/>
    <ds:schemaRef ds:uri="http://schemas.microsoft.com/office/infopath/2007/PartnerControls"/>
    <ds:schemaRef ds:uri="f1eb7d7c-253b-4696-a713-8eee8b824366"/>
    <ds:schemaRef ds:uri="c7bc69f9-78c5-42aa-8b4f-3d6c25951d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1289</Words>
  <Application>Microsoft Office PowerPoint</Application>
  <PresentationFormat>ワイド画面</PresentationFormat>
  <Paragraphs>183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ファセット</vt:lpstr>
      <vt:lpstr>パートナー医療機関との連携にあたって 考慮すべき事項の整理</vt:lpstr>
      <vt:lpstr>つかいかた</vt:lpstr>
      <vt:lpstr>パートナー医療機関との連携に向けて必要なAction 例</vt:lpstr>
      <vt:lpstr>活用事例</vt:lpstr>
      <vt:lpstr>① Protocolで定められたActionを確認</vt:lpstr>
      <vt:lpstr>② 各担当者のTaskとActionを整理</vt:lpstr>
      <vt:lpstr>③ 必要に応じて優先順位付け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パートナー医療機関との連携にあたって 考慮すべき事項の整理</dc:title>
  <cp:lastModifiedBy>Shin Ohmori</cp:lastModifiedBy>
  <cp:revision>6</cp:revision>
  <dcterms:created xsi:type="dcterms:W3CDTF">2024-07-17T10:25:01Z</dcterms:created>
  <dcterms:modified xsi:type="dcterms:W3CDTF">2024-09-12T00:08:57Z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0x01010055CBB1427685ED498673DE4B93081579</vt:lpwstr>
  </property>
  <property fmtid="{D5CDD505-2E9C-101B-9397-08002B2CF9AE}" pid="3" name="MediaServiceImageTags">
    <vt:lpwstr/>
  </property>
</Properties>
</file>